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Petrona"/>
      <p:regular r:id="rId28"/>
    </p:embeddedFont>
    <p:embeddedFont>
      <p:font typeface="Petrona"/>
      <p:regular r:id="rId29"/>
    </p:embeddedFont>
    <p:embeddedFont>
      <p:font typeface="Petrona"/>
      <p:regular r:id="rId30"/>
    </p:embeddedFont>
    <p:embeddedFont>
      <p:font typeface="Petrona"/>
      <p:regular r:id="rId31"/>
    </p:embeddedFont>
    <p:embeddedFont>
      <p:font typeface="Inter"/>
      <p:regular r:id="rId32"/>
    </p:embeddedFont>
    <p:embeddedFont>
      <p:font typeface="Inter"/>
      <p:regular r:id="rId33"/>
    </p:embeddedFont>
    <p:embeddedFont>
      <p:font typeface="Inter"/>
      <p:regular r:id="rId34"/>
    </p:embeddedFont>
    <p:embeddedFont>
      <p:font typeface="Inter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Relationship Id="rId34" Type="http://schemas.openxmlformats.org/officeDocument/2006/relationships/font" Target="fonts/font7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19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slideLayout" Target="../slideLayouts/slideLayout20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http://Flipkart.com" TargetMode="External"/><Relationship Id="rId2" Type="http://schemas.openxmlformats.org/officeDocument/2006/relationships/image" Target="../media/image-5-1.png"/><Relationship Id="rId3" Type="http://schemas.openxmlformats.org/officeDocument/2006/relationships/image" Target="../media/image-5-2.png"/><Relationship Id="rId4" Type="http://schemas.openxmlformats.org/officeDocument/2006/relationships/image" Target="../media/image-5-3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98790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P6 Classification Automatique des Biens de Consommation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793790" y="2244804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classification automatique des biens de consommation est un défi majeur dans le domaine du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et du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Deep Learning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appliqué au e-commerce. Cette présentation se fait selon cette structure : </a:t>
            </a:r>
            <a:endParaRPr lang="en-US" sz="14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70778"/>
            <a:ext cx="7556421" cy="340792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93790" y="705076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7058382"/>
            <a:ext cx="347663" cy="34766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70040" y="7033855"/>
            <a:ext cx="340340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 cheikh tidiane Thiam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4193"/>
            <a:ext cx="432566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Clustering de SBERT avec t-SNE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9892"/>
            <a:ext cx="10509647" cy="44573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7023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plupart des clusters semblent bien correspondre aux catégories réelles (ARI 0.7)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76825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Analyse des données images</a:t>
            </a:r>
            <a:endParaRPr lang="en-US" sz="4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8598"/>
            <a:ext cx="6419731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Chargement et détection des invariants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75503"/>
            <a:ext cx="6246019" cy="1995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6380"/>
            <a:ext cx="624601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cercles colorés représentent les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points-clés 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(bords, coins, etc.)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détectés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 l'algorithme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SIFT.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600831" y="3024426"/>
            <a:ext cx="624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Nombre de descripteurs détectés : 231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600831" y="3591401"/>
            <a:ext cx="624328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Capturent les propriétés locales autour de ce point. Ces vecteurs sont utilisés comme descripteurs pour comparer des images.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600831" y="4376023"/>
            <a:ext cx="624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Dimensions des descripteurs : 128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600831" y="4942999"/>
            <a:ext cx="624328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L'image contient beaucoup de détails et de motifs exploitables.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5949"/>
            <a:ext cx="800028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Modèles des réseaux de neurones pré-entraînés : 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93790" y="2549366"/>
            <a:ext cx="549925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VGG16, RESNET et INCEPTIONV3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336131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1- Chargement du Modèle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388155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VGG16_model =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VGG16(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include_top = True, weights="imagenet", input_tensor=None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442698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, input_shape=(224, 224, 3), pooling=None, classes=1000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497240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 Prétraitement et extraction de Caractéristiques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551783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3 - Réduction de dimensions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606325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4 - Clustering et similarité 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4213"/>
            <a:ext cx="412730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Résultats et comparaison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81118"/>
            <a:ext cx="4964906" cy="276998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44" y="2281118"/>
            <a:ext cx="6225064" cy="26402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5614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InceptionV3 est le meilleur modèle avec un score de ARI de 0.54. 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179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L'analyse des clusters montre visuellement qu'il est réalisable de séparer automatiquement les images selon leurs vraies classes.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76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Matrice de confusion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793790" y="2110026"/>
            <a:ext cx="6244709" cy="4636770"/>
          </a:xfrm>
          <a:prstGeom prst="roundRect">
            <a:avLst>
              <a:gd name="adj" fmla="val 205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17646"/>
            <a:ext cx="6229469" cy="5776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261354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Catégories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146828" y="2261354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801410" y="2695337"/>
            <a:ext cx="6229469" cy="5776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2839045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Baby Care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4146828" y="2839045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801410" y="3273028"/>
            <a:ext cx="6229469" cy="5776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416737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Beauty and Personal Care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146828" y="3416737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801410" y="3850719"/>
            <a:ext cx="6229469" cy="5776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3994428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146828" y="3994428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801410" y="4428411"/>
            <a:ext cx="6229469" cy="5776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572119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 Decor &amp; Festive Needs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146828" y="4572119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801410" y="5006102"/>
            <a:ext cx="6229469" cy="5776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5149810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 Furnishing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4146828" y="5149810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801410" y="5583793"/>
            <a:ext cx="6229469" cy="5776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343" y="5727502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Kitchen &amp; Dining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4146828" y="5727502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801410" y="6161484"/>
            <a:ext cx="6229469" cy="5776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343" y="6305193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Watches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146828" y="6305193"/>
            <a:ext cx="26572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7599521" y="20589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classification automatique est possible.</a:t>
            </a:r>
            <a:endParaRPr lang="en-US" sz="1750" dirty="0"/>
          </a:p>
        </p:txBody>
      </p:sp>
      <p:pic>
        <p:nvPicPr>
          <p:cNvPr id="2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677001"/>
            <a:ext cx="6244709" cy="24301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0931"/>
            <a:ext cx="68996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Classification Supervisée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28818"/>
            <a:ext cx="3260646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176236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Préparation initiale des images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20604" y="5038130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35" y="2928818"/>
            <a:ext cx="3260765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81249" y="4176236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Entraînement et Validation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281249" y="5038130"/>
            <a:ext cx="280713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X_train, y_train, X_test, y_test, X_val et y_val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928818"/>
            <a:ext cx="3260646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2014" y="4176236"/>
            <a:ext cx="28070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augmentation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(Rotation, Zoom, Translation)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542014" y="5401032"/>
            <a:ext cx="280701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ImageDataGenerator() : pour enrichir le dataset et réduire l'overfitting.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846" y="2928818"/>
            <a:ext cx="3260765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02660" y="4176236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Évaluation des Performances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0802660" y="5038130"/>
            <a:ext cx="2807137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précision globale, le F1-score, et la matrice de confusion pour identifier les erreurs de classification spécifiques.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4377"/>
            <a:ext cx="39685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Évaluation des Performances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25156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images initiales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33725"/>
            <a:ext cx="6244709" cy="31562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5156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images augmentées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133725"/>
            <a:ext cx="6244709" cy="31562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209"/>
            <a:ext cx="41286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Exemple d'images augmentées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45581"/>
            <a:ext cx="2845594" cy="27986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9941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06" y="2745581"/>
            <a:ext cx="2845594" cy="27986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00406" y="579941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22" y="2745581"/>
            <a:ext cx="2845594" cy="27986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7022" y="579941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638" y="2745581"/>
            <a:ext cx="2845594" cy="279868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013638" y="579941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965" y="527923"/>
            <a:ext cx="5024795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de l'API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65" y="1538764"/>
            <a:ext cx="478512" cy="4785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9965" y="2208609"/>
            <a:ext cx="3107293" cy="62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Configurer mes identifiants API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69965" y="2951321"/>
            <a:ext cx="310729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318" y="1538764"/>
            <a:ext cx="478512" cy="4785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64318" y="2208609"/>
            <a:ext cx="3107293" cy="94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Envoyer la requête API et extraire les 10 premiers lignes</a:t>
            </a:r>
            <a:endParaRPr lang="en-US" sz="19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670" y="1538764"/>
            <a:ext cx="478512" cy="4785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58670" y="2208609"/>
            <a:ext cx="266878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Structurer les données </a:t>
            </a:r>
            <a:endParaRPr lang="en-US" sz="19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3023" y="1538764"/>
            <a:ext cx="478512" cy="478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853023" y="2208609"/>
            <a:ext cx="3107412" cy="62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Sauvegarder le df dans un fichier CSV</a:t>
            </a:r>
            <a:endParaRPr lang="en-US" sz="19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30" y="3472815"/>
            <a:ext cx="9273421" cy="42288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8646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Problématique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8528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2503" y="2929295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2852857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Attribution manuelle et peu fiable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30906" y="3733086"/>
            <a:ext cx="34592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vendeurs attribuent eux-mêmes les catégories aux articles, ce qui génère des erreurs potentielles.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4683204"/>
            <a:ext cx="345924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Cela complique la recherche et la navigation pour les acheteurs.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528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70790" y="2929295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5954078" y="28528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Croissance attendue</a:t>
            </a:r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954078" y="3361015"/>
            <a:ext cx="34592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volume actuel des articles est faible, mais un passage à l’échelle est prévu.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954078" y="4311134"/>
            <a:ext cx="345924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 changement nécessitera une solution robuste et automatisée.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8528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94200" y="2929295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10377249" y="2852857"/>
            <a:ext cx="31692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Expérience utilisateur</a:t>
            </a:r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: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10377249" y="3361015"/>
            <a:ext cx="34592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L’attribution manuelle ralentit et complique la mise en ligne des articles pour les vendeurs.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377249" y="4311134"/>
            <a:ext cx="345924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 recherche efficace repose sur une catégorisation précise et fiable pour les acheteurs.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603915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Mission :</a:t>
            </a:r>
            <a:endParaRPr lang="en-US" sz="2800" dirty="0"/>
          </a:p>
        </p:txBody>
      </p:sp>
      <p:sp>
        <p:nvSpPr>
          <p:cNvPr id="19" name="Text 17"/>
          <p:cNvSpPr/>
          <p:nvPr/>
        </p:nvSpPr>
        <p:spPr>
          <a:xfrm>
            <a:off x="793790" y="639068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Évaluer la faisabilité d’un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moteur de classification automatique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basé sur les informations textuelles et visuelles des articles.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827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606165"/>
            <a:ext cx="13042821" cy="2215158"/>
          </a:xfrm>
          <a:prstGeom prst="roundRect">
            <a:avLst>
              <a:gd name="adj" fmla="val 43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840599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L'implémentation de ce système permet :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28224" y="4339590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réduction drastique du temps de mise en ligne des nouveaux produits,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781788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amélioration de l'expérience utilisateur grâce à une navigation plus intuitive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5223986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optimisation des processus logistiques basée sur une catégorisation précise des produits.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848379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MERCI DE VOTRE ATTENTION</a:t>
            </a:r>
            <a:endParaRPr lang="en-US" sz="4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10076"/>
            <a:ext cx="8197810" cy="72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Préparation du Jeu de Données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775930" y="1780937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base de données est constituée de 1050 produits, avec 15 variables, réparties en 07 catégories.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30" y="2384941"/>
            <a:ext cx="9101852" cy="5234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817025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Analyse textuelle</a:t>
            </a:r>
            <a:endParaRPr lang="en-US" sz="3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943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Prétraitements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93790" y="15881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 d'une image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206228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"Buy Home Fashion Gallery Polyester Black Plain Eyelet Door Curtain at Rs. 1499 at </a:t>
            </a:r>
            <a:pPr indent="0" marL="0">
              <a:lnSpc>
                <a:spcPts val="2250"/>
              </a:lnSpc>
              <a:buNone/>
            </a:pPr>
            <a:r>
              <a:rPr lang="en-US" sz="1400" i="1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Flipkart.com</a:t>
            </a:r>
            <a:pPr indent="0" marL="0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Only Genuine Products. Free Shipping. Cash On Delivery!"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41928"/>
            <a:ext cx="4120753" cy="2546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8721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Tokenisation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6380321"/>
            <a:ext cx="412075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['buy', 'home', 'fashion', 'gallery', 'polyester', 'black', 'plain', 'eyelet', 'door', 'rurtain', 'rs', '1499',  'flipkart.com', 'genuine', 'products', 'free', 'shipping', 'cash', 'delivery']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3041928"/>
            <a:ext cx="4120872" cy="25468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4704" y="58722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Stemmatisation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254704" y="6380440"/>
            <a:ext cx="412087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['buy', 'home', 'fashion', 'galleri', 'polyest', 'black', 'plain', 'eyelet', 'door', 'curtain', 'rs', '1499', 'flipkart.com',  'genuin', 'product', 'free', 'ship', 'cash', 'deliveri']</a:t>
            </a:r>
            <a:endParaRPr lang="en-US" sz="14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3041928"/>
            <a:ext cx="4120753" cy="25467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8721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Lemmatisation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9715738" y="6380321"/>
            <a:ext cx="412075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['buy', 'home', 'fashion', 'gallery', 'polyester', 'black', 'plain', 'eyelet', 'door', 'curtain', 'rs', '1499', 'flipkart.com', 'genuine', 'product', 'free', 'shipping', 'cash', 'delivery']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009"/>
            <a:ext cx="31486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Description du Corpus 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85070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Tokens : 39567                               Unique : 3910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96133"/>
            <a:ext cx="10043398" cy="42629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91419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Articles de courtes descriptions :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importants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118"/>
            <a:ext cx="724840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Approche Bag Of Word avec CBOW et TF-IDF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93790" y="261294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CBOW :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79921"/>
            <a:ext cx="397811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Converti sentence_lem en une matrice de comptage des mots.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3964543"/>
            <a:ext cx="397811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cvect = CountVectorizer(stop_words='english')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4749165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 = 'sentence_lem'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5243513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cv_fit = cvect.fit(data[feat])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5737860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cv_transform = cvect.transform(data[feat])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332928" y="2612946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 :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3179921"/>
            <a:ext cx="3979545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Donne un poids plus élevé aux termes importants de "sentence_lem" et de réduire l'importance des mots communs.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332928" y="4254818"/>
            <a:ext cx="397954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ctf =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TfidfVectorizer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(stop_words='english', max_df = .95)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332928" y="5039439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 = 'sentence_lem'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332928" y="5533787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ctf_fit = ctf.fit(data[feat])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332928" y="6028134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ctf_transform = ctf.transform(data[feat])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873496" y="261294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DE ARI</a:t>
            </a:r>
            <a:endParaRPr lang="en-US" sz="17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3496" y="3230999"/>
            <a:ext cx="3978116" cy="22276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8064"/>
            <a:ext cx="533304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Word Embedding (NLP) avec Word2Vec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25121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CBOW : 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110984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Construction et entraiment du modèle 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3605332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Vocabulary size : 3161 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4099679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Appliquer Tokenizer 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4594027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Nombre de mots unique: 3162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5088374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Création de la matrice d'embedding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5582722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 embedding rate : 1.0 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93790" y="6077069"/>
            <a:ext cx="397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Matrice d'embedding: (3162, 1200)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332928" y="25121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TF-IDF : 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332928" y="3110984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Construction &amp; entrainement de modèle 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332928" y="3605332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Vocabulary size : 3161 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332928" y="4099679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Appliquer Tokenizer 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5332928" y="4594027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Nombre de mots unique: 3162 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5332928" y="5088374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Création de la matrice d'embedding 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5332928" y="5582722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 embedding rate : 1.0 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332928" y="6077069"/>
            <a:ext cx="3979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Matrice d'embedding : (3162, 1200)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9873496" y="248935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DE ARI</a:t>
            </a:r>
            <a:endParaRPr lang="en-US" sz="17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3496" y="3107412"/>
            <a:ext cx="3978116" cy="22276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035"/>
            <a:ext cx="51801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Résultats des modèles et comparaison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6407"/>
            <a:ext cx="6244709" cy="3484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6353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2023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7692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Sentence-BERT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 le modèle le plus performant pour l'étude de faisabilité avec un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ARI de 0.7 sur le t-SNE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2024-11-21T14:52:27Z</dcterms:created>
  <dcterms:modified xsi:type="dcterms:W3CDTF">2024-11-21T14:52:27Z</dcterms:modified>
</cp:coreProperties>
</file>